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78" r:id="rId6"/>
    <p:sldId id="261" r:id="rId7"/>
    <p:sldId id="262" r:id="rId8"/>
    <p:sldId id="263" r:id="rId9"/>
    <p:sldId id="264" r:id="rId10"/>
    <p:sldId id="277" r:id="rId11"/>
    <p:sldId id="266" r:id="rId12"/>
    <p:sldId id="279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68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498"/>
    <a:srgbClr val="5A5452"/>
    <a:srgbClr val="A40877"/>
    <a:srgbClr val="595353"/>
    <a:srgbClr val="9F0D98"/>
    <a:srgbClr val="8C205E"/>
    <a:srgbClr val="2F8F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7" autoAdjust="0"/>
    <p:restoredTop sz="94624" autoAdjust="0"/>
  </p:normalViewPr>
  <p:slideViewPr>
    <p:cSldViewPr>
      <p:cViewPr>
        <p:scale>
          <a:sx n="71" d="100"/>
          <a:sy n="71" d="100"/>
        </p:scale>
        <p:origin x="-76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13FE7-1221-4DDC-A2C9-1B1530670EAA}" type="datetimeFigureOut">
              <a:rPr lang="en-US" smtClean="0"/>
              <a:pPr/>
              <a:t>26-Nov-17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F839-7717-4A3B-A5C0-4FF8D9731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F839-7717-4A3B-A5C0-4FF8D97312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26-Nov-17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26-Nov-17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zm\Pictures\24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0" y="152400"/>
            <a:ext cx="500970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স্বাগতম</a:t>
            </a:r>
            <a:endParaRPr lang="en-US" sz="13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04800"/>
            <a:ext cx="3783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১।দ্বন্দ্ব সমাস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1066800"/>
            <a:ext cx="2957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উদাহরনঃ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828800"/>
            <a:ext cx="77332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খাতা-কলম=খাতা ও কলম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514600"/>
            <a:ext cx="61141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খ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bn-IN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উঁচু-নিচু=উঁচু ও নিচু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113" y="3200400"/>
            <a:ext cx="60676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গ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r>
              <a:rPr lang="bn-IN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জায়া ও পতি=দম্পতি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bzm\Pictures\indexlkj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310063"/>
            <a:ext cx="2743200" cy="2547937"/>
          </a:xfrm>
          <a:prstGeom prst="rect">
            <a:avLst/>
          </a:prstGeom>
          <a:noFill/>
        </p:spPr>
      </p:pic>
      <p:pic>
        <p:nvPicPr>
          <p:cNvPr id="1027" name="Picture 3" descr="C:\Users\bzm\Pictures\indexvgh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343400"/>
            <a:ext cx="2857500" cy="2514600"/>
          </a:xfrm>
          <a:prstGeom prst="rect">
            <a:avLst/>
          </a:prstGeom>
          <a:noFill/>
        </p:spPr>
      </p:pic>
      <p:pic>
        <p:nvPicPr>
          <p:cNvPr id="1028" name="Picture 4" descr="C:\Users\bzm\Pictures\image-428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343400"/>
            <a:ext cx="3581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24200"/>
            <a:ext cx="899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গ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ত্রিকোণ=তিন কোণের সমাহার।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152400"/>
            <a:ext cx="3910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২।দ্বিগু সমাস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914400"/>
            <a:ext cx="26100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উদাহরণঃ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524000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চৌরাস্তা=চার রাস্তার সমাহার।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286000"/>
            <a:ext cx="86405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খ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তেতালা=তিন তালার সমাহার।</a:t>
            </a:r>
          </a:p>
        </p:txBody>
      </p:sp>
      <p:pic>
        <p:nvPicPr>
          <p:cNvPr id="2050" name="Picture 2" descr="C:\Users\bzm\Pictures\IMG_0777-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038600"/>
            <a:ext cx="3124200" cy="2819400"/>
          </a:xfrm>
          <a:prstGeom prst="rect">
            <a:avLst/>
          </a:prstGeom>
          <a:noFill/>
        </p:spPr>
      </p:pic>
      <p:pic>
        <p:nvPicPr>
          <p:cNvPr id="10" name="Picture 2" descr="C:\Users\bzm\Pictures\u201_184798_255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67175"/>
            <a:ext cx="3048000" cy="2790825"/>
          </a:xfrm>
          <a:prstGeom prst="rect">
            <a:avLst/>
          </a:prstGeom>
          <a:noFill/>
        </p:spPr>
      </p:pic>
      <p:pic>
        <p:nvPicPr>
          <p:cNvPr id="11" name="Picture 3" descr="C:\Users\bzm\Pictures\indexlkj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038600"/>
            <a:ext cx="2971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79592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***দ্বন্দ্ব সমাসের ব্যাসবাক্যে</a:t>
            </a:r>
          </a:p>
          <a:p>
            <a:pPr algn="ctr"/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ও,এবং,আর শব্দ গুলোর</a:t>
            </a:r>
          </a:p>
          <a:p>
            <a:pPr algn="ctr"/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ব্যাবহার হয়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657600"/>
            <a:ext cx="75039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দ্বিগু সমাসের ব্যাসবাক্যে</a:t>
            </a:r>
          </a:p>
          <a:p>
            <a:pPr algn="ctr"/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মাহার বা সমষ্টি শব্দটির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ব্যাবহার হয়।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352800"/>
            <a:ext cx="85344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গামছা=গা মোছা হয় যাতে।</a:t>
            </a:r>
          </a:p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Users\bzm\Pictures\inde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3581400" cy="2286000"/>
          </a:xfrm>
          <a:prstGeom prst="rect">
            <a:avLst/>
          </a:prstGeom>
          <a:noFill/>
        </p:spPr>
      </p:pic>
      <p:pic>
        <p:nvPicPr>
          <p:cNvPr id="4" name="Picture 3" descr="C:\Users\bzm\Pictures\indexsdfgh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572000"/>
            <a:ext cx="2667000" cy="2286000"/>
          </a:xfrm>
          <a:prstGeom prst="rect">
            <a:avLst/>
          </a:prstGeom>
          <a:noFill/>
        </p:spPr>
      </p:pic>
      <p:pic>
        <p:nvPicPr>
          <p:cNvPr id="5" name="Picture 4" descr="C:\Users\bzm\Pictures\indexfgh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4164" y="4572000"/>
            <a:ext cx="2789836" cy="200711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09800" y="304800"/>
            <a:ext cx="540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৩।বহুব্রীহি সমাস।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990600"/>
            <a:ext cx="2957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উদাহরনঃ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1676400"/>
            <a:ext cx="5703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অকূল=কুল নাই যার।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590800"/>
            <a:ext cx="9369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কোলাকোলি=কোলে কোলে যে মিলন।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0" y="31242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গ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r>
              <a:rPr lang="bn-IN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হেডমাস্টার=যিনি হেড তিনি মাস্টার</a:t>
            </a:r>
            <a:r>
              <a:rPr lang="bn-IN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।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04800"/>
            <a:ext cx="6279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৪।কর্মধারয় সমাস।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1066800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উদাহরণঃ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91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r>
              <a:rPr lang="bn-IN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ঈগল পাখী=ঈগল নামের পাখী।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362200"/>
            <a:ext cx="82445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খ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r>
              <a:rPr lang="bn-IN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মুক্তিযুদ্ধ=মুক্তি লাভের যুদ্ধ।</a:t>
            </a:r>
          </a:p>
        </p:txBody>
      </p:sp>
      <p:pic>
        <p:nvPicPr>
          <p:cNvPr id="3074" name="Picture 2" descr="C:\Users\bzm\Pictures\143417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9600"/>
            <a:ext cx="2971800" cy="2438400"/>
          </a:xfrm>
          <a:prstGeom prst="rect">
            <a:avLst/>
          </a:prstGeom>
          <a:noFill/>
        </p:spPr>
      </p:pic>
      <p:pic>
        <p:nvPicPr>
          <p:cNvPr id="3075" name="Picture 3" descr="C:\Users\bzm\Pictures\Muktijuddho_natunsomoy_0120160130145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419600"/>
            <a:ext cx="3334788" cy="2438400"/>
          </a:xfrm>
          <a:prstGeom prst="rect">
            <a:avLst/>
          </a:prstGeom>
          <a:noFill/>
        </p:spPr>
      </p:pic>
      <p:pic>
        <p:nvPicPr>
          <p:cNvPr id="9" name="Picture 2" descr="F:\azmery\IMG_20161013_110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419600"/>
            <a:ext cx="2819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352800"/>
            <a:ext cx="6705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গ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r>
              <a:rPr lang="bn-IN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উপকূল=কূলের সমীপে।</a:t>
            </a:r>
            <a:endParaRPr lang="en-US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304800"/>
            <a:ext cx="6388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৫।অব্যয়ীভাব সমাস।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1066800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উদাহরণঃ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75985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r>
              <a:rPr lang="bn-IN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অনাহার=আহারের অভাব।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590800"/>
            <a:ext cx="51155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খ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r>
              <a:rPr lang="bn-IN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প্রতিঘর=ঘর ঘর।</a:t>
            </a:r>
          </a:p>
        </p:txBody>
      </p:sp>
      <p:pic>
        <p:nvPicPr>
          <p:cNvPr id="4098" name="Picture 2" descr="C:\Users\bzm\Pictures\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9600"/>
            <a:ext cx="2743200" cy="2438400"/>
          </a:xfrm>
          <a:prstGeom prst="rect">
            <a:avLst/>
          </a:prstGeom>
          <a:noFill/>
        </p:spPr>
      </p:pic>
      <p:pic>
        <p:nvPicPr>
          <p:cNvPr id="4099" name="Picture 3" descr="C:\Users\bzm\Pictures\feni-0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419601"/>
            <a:ext cx="3133725" cy="2438400"/>
          </a:xfrm>
          <a:prstGeom prst="rect">
            <a:avLst/>
          </a:prstGeom>
          <a:noFill/>
        </p:spPr>
      </p:pic>
      <p:pic>
        <p:nvPicPr>
          <p:cNvPr id="4101" name="Picture 5" descr="C:\Users\bzm\Pictures\indexs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4419600"/>
            <a:ext cx="333375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667000"/>
            <a:ext cx="7543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গ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r>
              <a:rPr lang="bn-IN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পাঠশালা=পাঠের নিমিত্তে শালা।</a:t>
            </a:r>
          </a:p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5811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৬।তৎপু্রুষ সমাস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762000"/>
            <a:ext cx="3150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উদাহরনঃ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447800"/>
            <a:ext cx="7808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r>
              <a:rPr lang="bn-IN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ধান কাটা=ধানকে কাটা।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057400"/>
            <a:ext cx="73228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খ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r>
              <a:rPr lang="bn-IN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জলহীন=জল দ্বারা হীন।</a:t>
            </a:r>
          </a:p>
        </p:txBody>
      </p:sp>
      <p:pic>
        <p:nvPicPr>
          <p:cNvPr id="5122" name="Picture 2" descr="C:\Users\bzm\Pictures\rice-0120140510120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2" y="4191000"/>
            <a:ext cx="3428999" cy="2667000"/>
          </a:xfrm>
          <a:prstGeom prst="rect">
            <a:avLst/>
          </a:prstGeom>
          <a:noFill/>
        </p:spPr>
      </p:pic>
      <p:pic>
        <p:nvPicPr>
          <p:cNvPr id="5123" name="Picture 3" descr="C:\Users\bzm\Pictures\indexr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191000"/>
            <a:ext cx="2954045" cy="2667000"/>
          </a:xfrm>
          <a:prstGeom prst="rect">
            <a:avLst/>
          </a:prstGeom>
          <a:noFill/>
        </p:spPr>
      </p:pic>
      <p:pic>
        <p:nvPicPr>
          <p:cNvPr id="5124" name="Picture 4" descr="C:\Users\bzm\Pictures\CHAPAI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191000"/>
            <a:ext cx="2743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762000"/>
            <a:ext cx="43749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একক কাজ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189" y="3048000"/>
            <a:ext cx="89306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দ্বন্দ্ব ও দ্বিগু সমাসের ব্যাসবাক্য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নির্ণয়ের ক্ষেত্রে কোন শব্দগুলো </a:t>
            </a:r>
          </a:p>
          <a:p>
            <a:pPr algn="ctr"/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ব্যবহার করা হয়।</a:t>
            </a:r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905000" y="457200"/>
            <a:ext cx="4953000" cy="1399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দলীয় কাজ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990600" y="3962400"/>
            <a:ext cx="75616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bn-IN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কোন সমাসের ব্যাসবাক্যে </a:t>
            </a:r>
          </a:p>
          <a:p>
            <a:pPr algn="ctr"/>
            <a:r>
              <a:rPr lang="bn-IN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বিভক্তির ব্যবহার হয়?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5638800"/>
            <a:ext cx="61173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খ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বিভক্তিগুলো  কী কী?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How-to-Write-Mission-Statement-for-a-Fun-Committ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6858000" cy="25146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533400"/>
            <a:ext cx="55626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PBb</a:t>
            </a:r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wWªj</a:t>
            </a:r>
            <a:endParaRPr lang="en-US" sz="72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438400"/>
            <a:ext cx="4907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PBb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wWªj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wkÿv_©x‡`i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60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simu\IMG_20170216_091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3657600" cy="4876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105400" y="838200"/>
            <a:ext cx="3429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2057400"/>
            <a:ext cx="4038600" cy="388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AvR‡gix</a:t>
            </a:r>
            <a:r>
              <a:rPr lang="en-US" sz="2800" dirty="0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 Av³vi</a:t>
            </a:r>
          </a:p>
          <a:p>
            <a:pPr algn="ctr"/>
            <a:r>
              <a:rPr lang="en-US" sz="2800" dirty="0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dirty="0" err="1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800" dirty="0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800" dirty="0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wek</a:t>
            </a:r>
            <a:r>
              <a:rPr lang="en-US" sz="2800" dirty="0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¦ </a:t>
            </a:r>
            <a:r>
              <a:rPr lang="en-US" sz="2800" dirty="0" err="1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Rv‡Ki</a:t>
            </a:r>
            <a:r>
              <a:rPr lang="en-US" sz="2800" dirty="0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gwÄj</a:t>
            </a:r>
            <a:r>
              <a:rPr lang="en-US" sz="2800" dirty="0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Avwjqv</a:t>
            </a:r>
            <a:r>
              <a:rPr lang="en-US" sz="2800" dirty="0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Kvwgj</a:t>
            </a:r>
            <a:r>
              <a:rPr lang="en-US" sz="2800" dirty="0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gv`ªvmv</a:t>
            </a:r>
            <a:endParaRPr lang="en-US" sz="2800" dirty="0" smtClean="0">
              <a:solidFill>
                <a:srgbClr val="5A064E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m`icyi</a:t>
            </a:r>
            <a:r>
              <a:rPr lang="en-US" sz="2800" dirty="0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dwi`cyi</a:t>
            </a:r>
            <a:r>
              <a:rPr lang="en-US" sz="2800" dirty="0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2800" dirty="0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B‡gBj:</a:t>
            </a:r>
            <a:r>
              <a:rPr lang="en-US" sz="2800" dirty="0" smtClean="0">
                <a:solidFill>
                  <a:srgbClr val="5A064E"/>
                </a:solidFill>
                <a:latin typeface="Times New Roman" pitchFamily="18" charset="0"/>
                <a:cs typeface="Times New Roman" pitchFamily="18" charset="0"/>
              </a:rPr>
              <a:t>azmery1985@gmail.com.</a:t>
            </a:r>
            <a:endParaRPr lang="ar-SA" sz="2800" dirty="0" smtClean="0">
              <a:solidFill>
                <a:srgbClr val="5A064E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smtClean="0">
                <a:solidFill>
                  <a:srgbClr val="5A064E"/>
                </a:solidFill>
                <a:latin typeface="SutonnyMJ" pitchFamily="2" charset="0"/>
                <a:cs typeface="SutonnyMJ" pitchFamily="2" charset="0"/>
              </a:rPr>
              <a:t>‡gvevBj-017196879134</a:t>
            </a:r>
            <a:endParaRPr lang="en-US" sz="2800" dirty="0">
              <a:solidFill>
                <a:srgbClr val="5A064E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91000" y="1295400"/>
            <a:ext cx="685800" cy="426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1143000"/>
            <a:ext cx="4343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বাড়ীর কাজ</a:t>
            </a: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3276600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প্রতিটি সমাস এর তিনটি</a:t>
            </a:r>
          </a:p>
          <a:p>
            <a:pPr algn="ctr"/>
            <a:r>
              <a:rPr lang="bn-IN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করে উদাহরণ দাও।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2" descr="H:\ghor.png"/>
          <p:cNvPicPr>
            <a:picLocks noChangeAspect="1" noChangeArrowheads="1"/>
          </p:cNvPicPr>
          <p:nvPr/>
        </p:nvPicPr>
        <p:blipFill>
          <a:blip r:embed="rId2" cstate="print"/>
          <a:srcRect l="11333" r="19333" b="7143"/>
          <a:stretch>
            <a:fillRect/>
          </a:stretch>
        </p:blipFill>
        <p:spPr bwMode="auto">
          <a:xfrm>
            <a:off x="-381000" y="0"/>
            <a:ext cx="3429000" cy="25908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86" y="685800"/>
            <a:ext cx="2466614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zm\Pictures\dfsgrdh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533400"/>
            <a:ext cx="4267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ধন্যবাদ</a:t>
            </a:r>
            <a:endParaRPr lang="en-US" sz="8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600200" y="228600"/>
            <a:ext cx="6019800" cy="1752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cvV cwiwPwZ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1676400"/>
            <a:ext cx="4343400" cy="434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200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ar-SA" sz="44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‡kÖYx-</a:t>
            </a: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১০</a:t>
            </a:r>
            <a:r>
              <a:rPr lang="ar-SA" sz="44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</a:t>
            </a:r>
          </a:p>
          <a:p>
            <a:pPr algn="ctr"/>
            <a:r>
              <a:rPr lang="ar-SA" sz="44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welq-evsjv </a:t>
            </a: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২য়</a:t>
            </a:r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r-SA" sz="44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cÎ</a:t>
            </a:r>
          </a:p>
          <a:p>
            <a:pPr algn="ctr"/>
            <a:r>
              <a:rPr lang="ar-SA" sz="44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mgq-40 wgwbU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zm\Pictures\jj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81400" cy="3505200"/>
          </a:xfrm>
          <a:prstGeom prst="rect">
            <a:avLst/>
          </a:prstGeom>
          <a:noFill/>
        </p:spPr>
      </p:pic>
      <p:pic>
        <p:nvPicPr>
          <p:cNvPr id="1029" name="Picture 5" descr="C:\Users\bzm\Pictures\yhujik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3124200" cy="3124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5934670"/>
            <a:ext cx="1978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পূ</a:t>
            </a:r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র্বপদ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810000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সিংহ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38200" y="4495800"/>
            <a:ext cx="484632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419600" y="4572000"/>
            <a:ext cx="484632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7600" y="3810000"/>
            <a:ext cx="1835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আসন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3810000"/>
            <a:ext cx="2024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চিহ্নিত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7800" y="3886200"/>
            <a:ext cx="106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810000"/>
            <a:ext cx="297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সিংহাসন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5934670"/>
            <a:ext cx="2712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উত্তর পদ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239000" y="46482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2514600" y="45720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43601" y="5029200"/>
            <a:ext cx="3200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সমস্তপদ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4953000"/>
            <a:ext cx="28071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সমস্যমান পদ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5600" y="2362200"/>
            <a:ext cx="25138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ব্যাসবাক্য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07 L 0.00313 0.2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-0.00035 0.29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4514 L 0.00833 0.15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9167 0.17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00591 0.16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0833 0.16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3099 -0.222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4167 -0.244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-0.08368 -0.222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3" grpId="0"/>
      <p:bldP spid="13" grpId="1"/>
      <p:bldP spid="13" grpId="2"/>
      <p:bldP spid="14" grpId="0"/>
      <p:bldP spid="14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533400"/>
            <a:ext cx="2199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বিভক্তি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তৎপুরুষ সমাসে বিভক্তির প্রয়োগ হয়।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209800"/>
            <a:ext cx="7218643" cy="44627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**১মা বিভক্তি=০,অ,আ।</a:t>
            </a:r>
          </a:p>
          <a:p>
            <a:pPr algn="ctr"/>
            <a:r>
              <a:rPr lang="bn-IN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**২য়া বিভক্তি=কে,রে।</a:t>
            </a:r>
          </a:p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**৩য়া বিভক্তি=দ্বারা,দিয়া,কতৃক।</a:t>
            </a:r>
          </a:p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**৪র্থী বিভক্তি=কে,রে।</a:t>
            </a:r>
          </a:p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**৫মী বিভক্তি=হতে,থেকে,চেয়ে।</a:t>
            </a:r>
          </a:p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**৬ষ্ঠী বিভক্তি=র,এর।</a:t>
            </a:r>
          </a:p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**৭মী বিভক্তি=এ,য়,টে।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6096000" cy="167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8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wk‡iv</a:t>
            </a:r>
            <a:r>
              <a:rPr lang="bn-IN" sz="8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ণ</a:t>
            </a:r>
            <a:r>
              <a:rPr lang="en-US" sz="8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vg</a:t>
            </a:r>
            <a:endParaRPr lang="en-US" sz="8800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438400"/>
            <a:ext cx="7010400" cy="3352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ব্যাকরণ</a:t>
            </a:r>
          </a:p>
          <a:p>
            <a:pPr algn="ctr"/>
            <a:r>
              <a:rPr lang="bn-IN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সমাস</a:t>
            </a:r>
            <a:endParaRPr lang="ar-SA" sz="60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152400"/>
            <a:ext cx="30480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wkLb dj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219200"/>
            <a:ext cx="7239000" cy="495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latin typeface="SutonnyMJ" pitchFamily="2" charset="0"/>
                <a:cs typeface="SutonnyMJ" pitchFamily="2" charset="0"/>
              </a:rPr>
              <a:t>GB cvV ‡k‡l Qv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ত্র</a:t>
            </a:r>
            <a:r>
              <a:rPr lang="ar-SA" sz="3600" dirty="0" smtClean="0">
                <a:latin typeface="SutonnyMJ" pitchFamily="2" charset="0"/>
                <a:cs typeface="SutonnyMJ" pitchFamily="2" charset="0"/>
              </a:rPr>
              <a:t>-Qv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ত্রী</a:t>
            </a:r>
            <a:r>
              <a:rPr lang="ar-SA" sz="3600" dirty="0" smtClean="0">
                <a:latin typeface="SutonnyMJ" pitchFamily="2" charset="0"/>
                <a:cs typeface="SutonnyMJ" pitchFamily="2" charset="0"/>
              </a:rPr>
              <a:t>iv GB wkÿv cv‡e †h,</a:t>
            </a:r>
          </a:p>
          <a:p>
            <a:pPr algn="ctr"/>
            <a:r>
              <a:rPr lang="ar-SA" sz="3200" dirty="0" smtClean="0">
                <a:latin typeface="SutonnyMJ" pitchFamily="2" charset="0"/>
                <a:cs typeface="SutonnyMJ" pitchFamily="2" charset="0"/>
              </a:rPr>
              <a:t>*</a:t>
            </a:r>
            <a:r>
              <a:rPr lang="ar-SA" sz="3600" dirty="0" smtClean="0">
                <a:latin typeface="SutonnyMJ" pitchFamily="2" charset="0"/>
                <a:cs typeface="SutonnyMJ" pitchFamily="2" charset="0"/>
              </a:rPr>
              <a:t>wkÿv_©xiv</a:t>
            </a:r>
            <a:r>
              <a:rPr lang="ar-SA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সমাস অর্থ জানতে পারবে</a:t>
            </a:r>
            <a:r>
              <a:rPr lang="ar-SA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ar-SA" sz="3200" dirty="0" smtClean="0">
                <a:latin typeface="SutonnyMJ" pitchFamily="2" charset="0"/>
                <a:cs typeface="SutonnyMJ" pitchFamily="2" charset="0"/>
              </a:rPr>
              <a:t>*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ব্যাস ব্যাক্য,সমস্যমান পদ,সমস্ত পদ,</a:t>
            </a:r>
          </a:p>
          <a:p>
            <a:pPr algn="ctr"/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পূর্ব পদ,উত্তর পদ চিনতে পারবে।</a:t>
            </a:r>
          </a:p>
          <a:p>
            <a:pPr algn="ctr"/>
            <a:r>
              <a:rPr lang="bn-IN" sz="3200" dirty="0" smtClean="0">
                <a:latin typeface="SutonnyMJ" pitchFamily="2" charset="0"/>
                <a:cs typeface="SutonnyMJ" pitchFamily="2" charset="0"/>
              </a:rPr>
              <a:t>*সমাসের প্রকারভেদ সর্ম্পকে জানতে পারবে এবং সমাস নির্ণয়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838200"/>
            <a:ext cx="50994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সমাসের সংজ্ঞা</a:t>
            </a:r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828800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সমাস অর্থ সংক্ষিপ্তকরণ,মিলন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048000"/>
            <a:ext cx="7391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</a:rPr>
              <a:t>একাধিক শব্দ একসংগে যুক্ত হয়ে একটি নতুন শব্দ গঠনের প্রক্রিয়াকে সমাস বলে।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143000"/>
            <a:ext cx="5641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সমাসের প্রকারভেদ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105400"/>
            <a:ext cx="8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সমাস প্রধানত ছয় প্রকার।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 descr="welcome-BabyTu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1600200" cy="1792223"/>
          </a:xfrm>
          <a:prstGeom prst="rect">
            <a:avLst/>
          </a:prstGeom>
        </p:spPr>
      </p:pic>
      <p:pic>
        <p:nvPicPr>
          <p:cNvPr id="7" name="Picture 6" descr="welcome-BabyTu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474976"/>
            <a:ext cx="1600200" cy="1792224"/>
          </a:xfrm>
          <a:prstGeom prst="rect">
            <a:avLst/>
          </a:prstGeom>
        </p:spPr>
      </p:pic>
      <p:pic>
        <p:nvPicPr>
          <p:cNvPr id="8" name="Picture 7" descr="welcome-BabyTu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99" y="2389631"/>
            <a:ext cx="1676401" cy="1877569"/>
          </a:xfrm>
          <a:prstGeom prst="rect">
            <a:avLst/>
          </a:prstGeom>
        </p:spPr>
      </p:pic>
      <p:pic>
        <p:nvPicPr>
          <p:cNvPr id="9" name="Picture 8" descr="welcome-BabyTu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304288"/>
            <a:ext cx="1752600" cy="1962912"/>
          </a:xfrm>
          <a:prstGeom prst="rect">
            <a:avLst/>
          </a:prstGeom>
        </p:spPr>
      </p:pic>
      <p:pic>
        <p:nvPicPr>
          <p:cNvPr id="10" name="Picture 9" descr="welcome-BabyTu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99" y="2362200"/>
            <a:ext cx="1700893" cy="1905000"/>
          </a:xfrm>
          <a:prstGeom prst="rect">
            <a:avLst/>
          </a:prstGeom>
        </p:spPr>
      </p:pic>
      <p:pic>
        <p:nvPicPr>
          <p:cNvPr id="11" name="Picture 10" descr="welcome-BabyTu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362200"/>
            <a:ext cx="1676400" cy="1877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619</TotalTime>
  <Words>386</Words>
  <Application>Microsoft Office PowerPoint</Application>
  <PresentationFormat>On-screen Show (4:3)</PresentationFormat>
  <Paragraphs>97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bzm</dc:creator>
  <cp:lastModifiedBy>bzm</cp:lastModifiedBy>
  <cp:revision>109</cp:revision>
  <dcterms:created xsi:type="dcterms:W3CDTF">2006-08-16T00:00:00Z</dcterms:created>
  <dcterms:modified xsi:type="dcterms:W3CDTF">2017-11-25T21:21:43Z</dcterms:modified>
</cp:coreProperties>
</file>